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ink/ink1.xml" ContentType="application/inkml+xml"/>
  <Override PartName="/ppt/comments/comment19.xml" ContentType="application/vnd.openxmlformats-officedocument.presentationml.comments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69" r:id="rId19"/>
    <p:sldId id="292" r:id="rId20"/>
    <p:sldId id="270" r:id="rId21"/>
    <p:sldId id="287" r:id="rId22"/>
    <p:sldId id="288" r:id="rId23"/>
    <p:sldId id="289" r:id="rId24"/>
    <p:sldId id="290" r:id="rId25"/>
    <p:sldId id="291" r:id="rId26"/>
    <p:sldId id="293" r:id="rId27"/>
    <p:sldId id="266" r:id="rId28"/>
    <p:sldId id="261" r:id="rId29"/>
    <p:sldId id="267" r:id="rId30"/>
    <p:sldId id="260" r:id="rId31"/>
    <p:sldId id="257" r:id="rId32"/>
    <p:sldId id="27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YLOR, JONATHAN" initials="TJ" lastIdx="6" clrIdx="0">
    <p:extLst>
      <p:ext uri="{19B8F6BF-5375-455C-9EA6-DF929625EA0E}">
        <p15:presenceInfo xmlns:p15="http://schemas.microsoft.com/office/powerpoint/2012/main" userId="S::JTAYLOR@CBSD.ORG::c425ea5e-153e-4706-b16d-e27afef06e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087243-8430-4E9C-8FB1-7C3AB9FAE098}" v="15" dt="2020-02-18T01:49:28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0:59:23.799" idx="1">
    <p:pos x="10" y="10"/>
    <p:text>Hello and welcome to robotics 101.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21.451" idx="5">
    <p:pos x="10" y="10"/>
    <p:text>On this slide, I have several suggestions as we discuss and see the different parts of our Arduino Robot Adventure today.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0:59:46.442" idx="2">
    <p:pos x="10" y="10"/>
    <p:text>What do you think of when you visualize a robot? Sketch your version.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0:59:23.799" idx="1">
    <p:pos x="10" y="10"/>
    <p:text>Hello and welcome to robotics 101.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1:58.852" idx="6">
    <p:pos x="10" y="10"/>
    <p:text>Let's begin by breaking out the SIK Arduino kit. Please feel free to ask questions and to help each other out with Blinking the LED.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7T21:00:15.020" idx="3">
    <p:pos x="10" y="10"/>
    <p:text>Here's a robot. Not what you visualized, right? Or maybe you have seen an arduino?</p:text>
    <p:extLst>
      <p:ext uri="{C676402C-5697-4E1C-873F-D02D1690AC5C}">
        <p15:threadingInfo xmlns:p15="http://schemas.microsoft.com/office/powerpoint/2012/main" timeZoneBias="24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01:02:59.4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331 457,'0'-1,"2"-10,0 0,1 0,0 0,1 1,2-6,-5 14,0 0,0 1,0-1,0 0,0 1,0-1,0 1,0-1,0 1,1 0,-1-1,1 1,-1 0,1 0,-1 0,1 0,0 0,0 1,-1-1,1 0,0 1,0-1,0 1,0 0,-1-1,1 1,0 0,0 0,0 0,0 1,0-1,0 0,-1 1,3 0,0 0,0 1,0-1,0 0,0 0,1 0,-1 0,0-1,1 1,-1-1,0 0,1-1,-1 1,1-1,-1 0,0 0,0 0,0-1,3 0,14-8,0 0,0-1,-1-2,-1 0,1-2,-2 0,-14 11,0 0,0 0,0 0,1 1,-1 0,1 0,0 0,0 1,0-1,0 1,0 0,0 1,1-1,0 1,33-3,-119 5,-82 2,132 2,1 0,-1 2,1 1,0 2,-17 8,8-3,30-12,0 0,-1-1,1 0,-1 0,1-1,-1 0,1 0,-9-1,15 0,-1 0,1-1,-1 1,1-1,0 0,-1 0,1 0,0 0,-1 0,1 0,0 0,0-1,0 1,0-1,0 0,1 1,-1-1,0 0,1 0,-1 0,1 0,0 0,0-1,0 1,0 0,0-1,0 1,0 0,1-1,-1 1,1-1,0 1,-1-6,0 1,0 0,1-1,0 1,0 0,1 0,0-1,0 1,1 0,0 0,0 0,3-6,0 3,1 1,-1 0,1 0,1 0,0 1,0 0,1 0,3-3,16-16,-24 23,0 0,0 0,1 0,-1 1,1 0,0-1,0 1,0 1,0-1,1 0,-1 1,1 0,-1 0,1 1,0-1,0 1,0 0,33-3,0 2,0 2,21 3,21 0,-68-3,0 0,0 1,-1 0,1 1,0 0,5 2,-12-2,-1 0,0 0,1 0,-1 1,0-1,0 1,0 0,-1 0,1 1,-1-1,0 1,1-1,-2 1,1 0,0 0,-1 1,1 1,1 3,-1 0,0 0,0 0,-1 0,0 0,-1 1,0-1,0 0,-1 1,0-1,-1 1,0-1,-1 0,0 1,0 1,0-9,1 0,-1 1,1-1,-1 0,0 0,1 0,-1 0,0 0,0-1,-1 1,1-1,0 1,0-1,-1 0,1 1,-1-1,1-1,-1 1,0 0,1-1,-1 1,0-1,1 0,-1 0,0 0,-1 0,3 0,-1 0,0 0,1 0,-1 0,0-1,1 1,-1 0,0-1,1 1,-1-1,1 0,-1 0,1 1,-1-1,1 0,0 0,-1 0,1-1,0 1,0 0,0 0,0-1,0 1,0-1,0 1,0-1,1 1,-1-1,0 1,1-1,-1 1,1-1,0 0,0 1,0-1,-1 0,1 0,1 1,-1-1,0-1,1 2,-1-1,1 0,0 0,0 0,0 0,0 0,0 1,0-1,0 0,1 1,-1-1,0 1,1 0,0-1,-1 1,1 0,0 0,-1 0,1 0,0 0,0 0,0 1,0-1,0 1,0-1,0 1,10-3,-1 2,0-1,1 1,0 1,-10 0,145 1,-66 1,-70-2,0 1,0 0,-1 0,1 2,0-1,-1 1,1 1,-8-3,0 0,-1 0,1 0,0 0,-1 1,1-1,-1 1,1 0,-1-1,0 1,1 0,-1 1,0-1,0 0,-1 1,1-1,0 1,-1-1,0 1,1 0,-1-1,0 1,-1 0,1 0,0 0,-1 0,1 1,-2-2,1-1,0 1,-1 0,1-1,-1 1,1 0,-1-1,0 1,1-1,-1 1,0-1,0 0,0 1,0-1,-1 0,1 0,0 0,0 0,-1 0,1 0,-1 0,1 0,-1 0,1-1,-1 1,1 0,-1-1,0 0,1 1,-1-1,0 0,-9 2,1 0,-1-1,0 0,-4-1,12 0,-270-1,84-2,161 3,0 2,0 0,-18 4,34-3,0 0,0 1,1 0,-1 1,1 0,0 1,0 0,0 0,-4 5,-27 20,-27 15,52-36,1 2,0 0,1 1,0 1,1 0,1 1,0 0,1 1,1 1,-3 6,4-7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00:52:53.99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2302 376,'-17'-7,"0"0,0 1,0 0,-6 1,-28-10,-392-120,-155-15,525 135,0 2,-1 4,0 4,-73 3,-415 10,446-9,358 0,374 8,-517 0,-1 5,0 4,45 15,-101-24,-33-6,0 0,-1 0,1 1,0 1,-1-1,5 3,-11-3,1 0,-1 0,0 0,0 0,0 1,0-1,0 1,0-1,0 1,-1 0,0-1,1 1,-1 0,0 0,0 0,-1 0,1 0,0 0,-1 0,0 1,0 1,1 8,-1 1,-1-1,0 0,-2 8,1-13,0-1,-1 1,0-1,0 1,0-1,-1 0,-1 0,1-1,-1 1,0-1,0 0,-1 0,0-1,0 1,-6 3,-14 10,-1-2,-1 0,-10 3,22-12,-43 19,-2-3,0-3,-60 14,72-22,16-5,0-1,0-1,-1-2,1-1,-5-2,35-1,-20-2,23 2,-1-1,1 1,-1 0,1 0,-1 0,1-1,-1 1,1 0,0 0,-1-1,1 1,0-1,-1 1,1 0,0-1,-1 1,1-1,0 1,-1 0,1-1,0 1,0-1,0 1,0-1,-1 1,1-1,0 1,0-1,0 1,0-1,0 1,0-1,0 1,0-1,1 1,-1-1,0 1,0-1,5-12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00:52:40.00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4855 714,'-15'-1,"-1"0,1-1,0-1,-1 0,-8-5,4 3,-143-47,-125-60,113 42,89 36,-525-198,425 165,-150-31,288 89,0 1,-1 3,-28 1,-149 8,88 0,-711-3,824 0,-1 2,1 1,0 1,0 2,-10 3,-33 9,43-14,0 2,1 1,0 1,0 1,1 0,1 2,0 1,-16 12,2 3,0 1,-25 28,42-37,1 0,1 2,1 0,1 1,-5 10,-5 10,-29 36,27-42,2 2,-10 21,22-32,-2 0,0-1,-2 0,-1-2,-1 0,-8 7,9-13,1 0,0 1,2 1,-10 17,23-34,-1 0,-1 0,1 0,0-1,-1 1,0-1,0 0,0 0,0 0,0-1,-1 1,1-1,-1 0,0 0,1-1,-1 0,0 1,0-2,0 1,-4 0,-12 0,-1 0,0-2,0 0,-2-2,23 3,-9-1,-1-1,1 0,0 0,0-1,0 0,0-1,1 0,-1-1,1 0,0 0,1-1,-2-1,5 4,1-1,0 0,1 0,-1 0,1-1,-1 1,1-1,1 0,-1 1,1-1,-1-1,2 1,-1 0,0 0,1-1,0 1,0-1,1 1,0-1,-1 1,2-1,-1 1,1-4,0 5,0 0,0 0,1-1,0 1,-1 0,1 0,1 0,-1 0,0 1,1-1,0 1,0-1,0 1,0 0,0 0,1 0,0 1,-1-1,1 1,0 0,0 0,0 0,0 1,4-2,14-3,-1 0,2 1,-1 2,13-1,-24 2,267-22,55 10,289 13,-276 3,-319-1,-1 0,0 1,0 2,0 1,0 1,-1 1,0 1,18 9,-7-3,19 5,-24-9,0 2,14 8,-28-12,1-1,0-1,0 0,1-1,-1-1,1-1,10 1,28-1,48-3,-48-1,-17-2,0-1,-1-1,1-3,-1-1,-1-2,0-1,0-2,76-35,65-38,-50 16,-37 19,7 2,-76 40,30-15,1 3,1 2,23-4,-53 20,1 1,-1 1,1 1,-1 1,6 2,15 0,-39-2,-1 0,0 0,1 1,-1 0,0 0,0 1,0 0,4 1,-8-2,0 0,0 1,0-1,1 1,-1-1,0 1,-1 0,1 0,0 0,-1 0,1 0,-1 0,1 1,-1-1,0 0,0 1,0-1,0 1,-1-1,1 1,0-1,-1 1,1 3,-1-1,1 0,-1 1,0-1,-1 0,1 0,-1 1,0-1,-1 0,1 0,-1 0,0 0,0 0,0 0,-1-1,0 1,0-1,0 1,0-1,-1 0,-1 1,-10 9,-1 0,-1-1,0 0,-16 7,0 1,-76 46,80-46,14-12,1 1,0 1,-9 10,16-15,0-1,0 1,-1-1,1 0,-1-1,0 0,0 0,-1-1,1 0,-1 0,0-1,0 0,1 0,-5-1,-22 1,1-1,-1-1,-7-3,-26 0,43 3,15-1,-1 0,0 2,0-1,0 1,0 1,-5 1,6 2,11 0,19 2,108 20,-72-14,1-2,46 1,-58-7,20 5,-26-4,-1-1,9-2,-24-2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00:52:48.51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2944 341,'-11'-8,"0"1,0 0,0 0,-1 1,0 1,0 0,0 0,-2 1,-26-11,-28-11,-1 4,-2 2,0 3,-1 4,-7 1,-58-1,0 6,-38 7,-456 3,422-4,193 0,1-1,0 0,-1-1,1-1,1 0,-10-5,3 2,-1 0,-12-1,-32 1,0 2,-1 3,-42 5,-7 0,-282-4,390 1,-25 1,32-1,0 0,-1 0,1 1,0-1,-1 0,1 0,-1 1,1-1,0 1,0-1,-1 1,1 0,0-1,0 1,0 0,0 0,0 0,-1 0,2-1,0 1,0-1,0 0,0 0,0 1,0-1,0 0,0 0,1 1,-1-1,0 0,0 0,0 1,0-1,0 0,0 0,1 1,-1-1,0 0,0 0,0 0,1 0,-1 1,0-1,0 0,0 0,1 0,-1 0,0 0,0 0,1 1,-1-1,0 0,0 0,1 0,11 5,1-1,-1 0,1 0,0-2,1 1,-1-2,0 0,9 0,4 1,776 12,-579-16,852 1,-1071 1,44-3,-46 3,-1 0,1 0,-1-1,1 1,-1 0,0-1,1 1,-1-1,1 1,-1-1,0 0,1 0,-1 1,0-1,0 0,0 0,0 0,0 0,0-1,0 1,0 0,0 0,0-1,0 1,-1 0,1-1,-1 1,1-1,-1 1,0 1,0-1,-1 0,1 0,0 0,0 1,-1-1,1 0,0 0,-1 1,1-1,0 0,-1 1,1-1,-1 0,0 1,1-1,-1 1,1-1,-1 1,0-1,1 1,-1-1,0 1,-23-11,17 8,-38-14,0 2,-1 2,-1 2,0 2,0 2,-19 1,-91-1,-43 8,173-1,-298 2,301-2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00:52:27.8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2855 0,'-176'8,"-154"26,21-1,238-28,-117 12,153-12,0 2,0 1,0 2,-6 4,-5 2,0-3,-1-2,-1-1,-6-2,-6 4,41-7,0-1,-1-1,-5 0,-10-1,0-2,-21-2,44 1,0-1,0-1,0 1,0-2,0 0,1 0,0-1,0 0,-3-3,-36-18,-1 1,0 4,-43-13,68 27,0 0,-1 2,0 0,0 2,-10 1,-141 3,83 1,-175-2,259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15T00:52:17.74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5391 289,'-5'-4,"1"0,0 1,-1 0,0-1,0 2,0-1,0 1,-4-2,-6-3,-119-55,-3 6,-59-13,136 52,-2 2,0 2,0 4,-1 2,0 3,-63 4,98 1,-17 1,0 2,-15 5,-18 3,54-9,0 1,0 0,1 2,0 1,0 1,-9 4,3 1,-1-2,-18 4,5-2,22-5,1 1,0 1,-5 4,3-2,-1 0,-8 1,8-5,1 2,0 0,1 1,0 1,0 1,1 1,1 1,-3 4,-11 11,-1-1,-1-2,-2-1,-38 20,54-34,2 0,-16 14,17-12,0-1,-1-1,-5 2,3-4,-1-1,0-1,0-1,0-1,-1-1,0 0,-9-1,-18 4,-27 9,35-7,0-2,-25 1,-55 3,-108 5,-594-15,416-4,-241 2,643 0,0 0,-1 0,1-1,0 0,0 0,-2-1,5 1,1 0,-1 0,1 0,0-1,-1 1,1-1,0 1,0-1,0 0,0 0,0 0,0 0,0 0,1 0,-1-2,-3-2,0 0,0 0,-1 0,1 1,-1 0,0 0,0 1,-1-1,0 2,1-1,-1 0,-1 1,1 1,0-1,-1 1,1 0,-1 1,0 0,-18-3,-1 2,0 0,1 2,-3 1,2 0,1070 0,-532-2,371-39,-686 27,-63 4,443-15,91 25,-650-1,0 1,-1 0,1 1,0 0,-1 2,0 0,0 1,9 4,37 14,1-4,57 11,-39-11,-42-10,1-3,0-1,5-2,-11-1,-16 1,0 0,-1 1,0 1,15 6,-14-4,1-1,0-1,18 2,-25-6,-9-1,1 0,-1 0,1 1,-1-1,1 1,-1 0,1 0,-1 0,1 0,-1 1,0-1,0 1,3 1,-6-2,0-1,0 0,0 0,0 0,0 0,0 0,0 0,0 0,0 1,1-1,-1 0,0 0,0 0,0 0,0 0,0 1,0-1,0 0,0 0,0 0,0 0,0 0,0 1,0-1,0 0,0 0,0 0,0 0,0 1,0-1,-1 0,1 0,0 0,0 0,0 0,0 0,0 1,0-1,0 0,0 0,-1 0,1 0,0 0,0 0,-9 4,-12 0,-18-2,0-2,0-2,1-1,-1-2,1-2,0-2,0-1,1-1,-20-11,54 20,-65-25,2-3,-18-13,81 41,0 0,-1 0,1 0,1 0,-1-1,0 1,0-1,1 0,-2-2,4 4,-1 1,1-1,0 1,-1-1,1 1,0-1,0 0,0 1,0-1,0 1,0-1,0 1,0-1,0 0,0 1,0-1,0 1,0-1,0 1,0-1,0 0,1 1,-1-1,0 1,1-1,0 0,0 0,0 0,0 0,0 0,0 0,0 1,0-1,1 0,-1 1,0-1,0 1,1 0,-1-1,1 1,22-4,-1 0,1 2,0 1,0 1,0 1,5 2,36 0,-48-3,-12-1,1 1,-1-1,0 1,0 1,0-1,0 1,0 0,0 0,0 0,-1 1,1 0,0 0,-1 0,1 0,0 1,7 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7F586-33D3-4B04-BD6A-884B54171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15264-19BC-4BE0-8B55-D2C072A87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D0A3C-424F-47A7-A979-3954147E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AB257-CA71-42C3-99C3-DA109429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23D8E-E577-4168-9B70-752865EF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8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E6B0-7BD0-4B68-B6EF-D2CE5384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B22C3-2DE9-40E0-B500-769F83120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82B83-1B4A-4C0C-B870-352FBC43F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9A121-A682-4B1A-AAF7-2F0E22E4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4D41-0EEF-458D-B7D9-032B0299C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4C729E-C0DB-4102-A6A4-6F06661E2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8C363-2C73-4455-946E-BD2377CBD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3F7DB-216A-4E9F-9BE7-9652448F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D04E6-BB2E-4488-AB59-DF7129B5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F4BE4-8F6C-4576-9E36-5F632C8F3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8032-8D50-4A8E-8BFF-1A0B60784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A07AF-50B0-4130-9060-F2307FB43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701C9-D730-4FF8-92A1-F38071F0A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6CE7F-284D-4B05-99AE-A6140776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39BDF-6116-480A-ACE9-6C48D5D3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7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64305-2C45-43B9-9148-B2E32F4CB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955ED-8B37-4E6D-ACFB-D9E7BE7E4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649A1-218B-40E3-BC77-410C2D3D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022A4-3436-4378-8B45-280F842CE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EBFC7-5510-48C7-9920-09BB3A5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3A35-7EFA-4A71-880A-FC063984D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BD31-1ED2-4F40-9A22-D2F582D368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3C3369-FB18-4084-8C4A-959858CB6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DC7D3-6C43-4B63-AC42-875BA8DBC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53DAC-4106-4C81-9F91-E45F1119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F5C3C-82B8-491C-8315-D557220B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7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4A5BD-8A08-4939-AB6A-92F955CC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92BBB-135D-4C9D-811C-C677FFFA8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F8719-4952-4B69-B7CE-DAAF1FE33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B909A-F907-4127-AD27-C0ED9BE1C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6B614-85A1-40AE-B6C2-78B331FC0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DB1A1F-DCBF-40A7-A91A-99649336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4B6560-2C46-4CFD-9256-410242FF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D796A5-8FC9-4356-839B-A512594D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9BD6-870E-4E29-B465-0231EFC45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33BF7-49B8-452A-931B-869953D5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939AC8-A37D-4D7F-ABBC-AFA71009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323F79-0A5C-4889-93EC-4ADF0E44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1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FDDA8-0754-4C06-8F0F-D634C124D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7B407-4792-4281-8ACE-01A68C39B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83EA9-B7AD-4D93-83F9-77700CBB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44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A797-5218-4760-987B-422AA21C4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36BAC-7320-4D27-B68D-57397723C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A879-C3C9-46EC-9756-8922E008B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72A73-2A59-44E5-A5D2-F2666003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B54166-42F1-408D-87C4-C10B0A64E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BE00D-AF73-48E8-B59A-17DB5958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1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4C68B-3C75-48A1-8A36-3493BF364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ECF76-3049-4B74-8802-A04494A8C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C821A-5834-433E-9B43-D7AE4C83F7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7A816-DE4A-4D75-B99A-D44F0A268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36F9F-B20A-4A9D-BD8A-66077CF5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7A153-9C30-4411-A558-332306988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7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D2ECC-7731-4B26-B24F-D0FE6473E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17A7D-8959-4B71-A162-F2C8EBCC6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76660-6F75-4B56-803B-5D6DEC0D2D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8E3C8-5375-4DE3-AECC-7527052E5AC4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6E484-74DD-41F1-88B1-1182ACA4D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05F22-C096-4F10-8ACD-FAA9C4DFE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975A-E90D-4560-9E08-C93C260FF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2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omments" Target="../comments/commen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6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nam02.safelinks.protection.outlook.com/?url=https%3A%2F%2Fwww.adafruit.com%2Fproduct%2F3333&amp;data=02%7C01%7CJTAYLOR%40CBSD.ORG%7Cf405f79e42114a7ac9f308d7a8d21ff1%7Caa0b488ffc9e4185a5e3384220df23ca%7C0%7C0%7C637163492742005135&amp;sdata=tL1JX7KHL2Bg6nxK1GiepphYQ%2BFGKLOLTucb2aI3VAU%3D&amp;reserved=0" TargetMode="External"/><Relationship Id="rId13" Type="http://schemas.openxmlformats.org/officeDocument/2006/relationships/comments" Target="../comments/comment18.xml"/><Relationship Id="rId3" Type="http://schemas.openxmlformats.org/officeDocument/2006/relationships/hyperlink" Target="https://nam02.safelinks.protection.outlook.com/?url=https%3A%2F%2Fwww.amazon.com%2FMicro-Helicopter-Airplane-Remote-Control%2Fdp%2FB072V529YD%2Fref%3Dsr_1_2_sspa%3Fkeywords%3Dmicro%2Bservo%26qid%3D1580751703%26sr%3D8-2-spons%26psc%3D1%26spLa%3DZW5jcnlwdGVkUXVhbGlmaWVyPUFURUc1UURFRTE3VTgmZW5jcnlwdGVkSWQ9QTA2NjA0OTdCNk1TWFBTTTlPWk0mZW5jcnlwdGVkQWRJZD1BMDY4OTM5MTFMU1hHREYyRk9OOEkmd2lkZ2V0TmFtZT1zcF9hdGYmYWN0aW9uPWNsaWNrUmVkaXJlY3QmZG9Ob3RMb2dDbGljaz10cnVl&amp;data=02%7C01%7CJTAYLOR%40CBSD.ORG%7Cf405f79e42114a7ac9f308d7a8d21ff1%7Caa0b488ffc9e4185a5e3384220df23ca%7C0%7C0%7C637163492741985150&amp;sdata=%2BC4b8UYb8tQlykfB9ti7BibcWHwYcMB%2B0mfJ1e91EAY%3D&amp;reserved=0" TargetMode="External"/><Relationship Id="rId7" Type="http://schemas.openxmlformats.org/officeDocument/2006/relationships/hyperlink" Target="https://nam02.safelinks.protection.outlook.com/?url=https%3A%2F%2Fwww.amazon.com%2FAttmu-Reusable-Fastening-Microfiber-6-Inch%2Fdp%2FB00O9VKVFK%2Fref%3Dsr_1_3%3Fkeywords%3Dvelcro%2Bwire%2Borganizer%26qid%3D1580752322%26sr%3D8-3&amp;data=02%7C01%7CJTAYLOR%40CBSD.ORG%7Cf405f79e42114a7ac9f308d7a8d21ff1%7Caa0b488ffc9e4185a5e3384220df23ca%7C0%7C0%7C637163492741995143&amp;sdata=hfYvhv%2FC0ialkQZGlHm93YlbwepqGvVYSPQOg4k6LoY%3D&amp;reserved=0" TargetMode="External"/><Relationship Id="rId12" Type="http://schemas.openxmlformats.org/officeDocument/2006/relationships/hyperlink" Target="https://twitter.com/i/status/1217868888224030720" TargetMode="External"/><Relationship Id="rId2" Type="http://schemas.openxmlformats.org/officeDocument/2006/relationships/hyperlink" Target="https://nam02.safelinks.protection.outlook.com/?url=https%3A%2F%2Fwww.amazon.com%2FGearbox-Motor-Wheel-Arduino-Smart%2Fdp%2FB07P6QCJPX%2Fref%3Dsr_1_6%3Fkeywords%3Dyellow%2Bgeared%2Bmotors%2Bwith%2Bwires%26qid%3D1580751648%26sr%3D8-6&amp;data=02%7C01%7CJTAYLOR%40CBSD.ORG%7Cf405f79e42114a7ac9f308d7a8d21ff1%7Caa0b488ffc9e4185a5e3384220df23ca%7C0%7C0%7C637163492741975159&amp;sdata=hllNVF7PzO74nPZ54cDJglbrbMcuj3JfouH7PJiCrKA%3D&amp;reserved=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m02.safelinks.protection.outlook.com/?url=https%3A%2F%2Fwww.amazon.com%2FSquare-Straps-Adhestive-Waterproof-Fastener%2Fdp%2FB01KHV2LQM%2Fref%3Dsr_1_6%3Fkeywords%3Dvelcro%2Bsquares%26qid%3D1580752257%26sr%3D8-6&amp;data=02%7C01%7CJTAYLOR%40CBSD.ORG%7Cf405f79e42114a7ac9f308d7a8d21ff1%7Caa0b488ffc9e4185a5e3384220df23ca%7C0%7C0%7C637163492741995143&amp;sdata=sV6FbxAKW1tyBKA1zbNC1gx0ARunLm8JtBdpZwVCrA4%3D&amp;reserved=0" TargetMode="External"/><Relationship Id="rId11" Type="http://schemas.openxmlformats.org/officeDocument/2006/relationships/hyperlink" Target="https://nam02.safelinks.protection.outlook.com/?url=https%3A%2F%2Fwww.amazon.com%2FCrescent-Press-Illustration-Board-Inches%2Fdp%2FB0062TLRQ4%2Fref%3Dsr_1_12%3Fkeywords%3Dillustration%2Bboard%26qid%3D1580752408%26sr%3D8-12&amp;data=02%7C01%7CJTAYLOR%40CBSD.ORG%7Cf405f79e42114a7ac9f308d7a8d21ff1%7Caa0b488ffc9e4185a5e3384220df23ca%7C0%7C0%7C637163492742015131&amp;sdata=NcsgxosvqsWo4lKCHLvIx3YFUbRasTROxxZf2Co%2FgFM%3D&amp;reserved=0" TargetMode="External"/><Relationship Id="rId5" Type="http://schemas.openxmlformats.org/officeDocument/2006/relationships/hyperlink" Target="https://www.amazon.com/Wooden-Wood-Fluted-Beveled-Hardwood/dp/B01MSBOHKT/ref=sr_1_3?keywords=3%2F8%22+dowel+rod&amp;qid=1580833990&amp;sr=8-3" TargetMode="External"/><Relationship Id="rId10" Type="http://schemas.openxmlformats.org/officeDocument/2006/relationships/hyperlink" Target="https://nam02.safelinks.protection.outlook.com/?url=https%3A%2F%2Fwww.amazon.com%2FBreadboard-Jumper-Wires-120pcs-Multicolored%2Fdp%2FB07XC5VWLN%2Fref%3Dsr_1_1_sspa%3Fkeywords%3Dwire%2Bpack%2Bfor%2Barduino%26qid%3D1580752151%26sr%3D8-1-spons%26psc%3D1%26smid%3DA3K8TFTWXTZXAT%26spLa%3DZW5jcnlwdGVkUXVhbGlmaWVyPUFYNkZVQ1ZZUzJWMUQmZW5jcnlwdGVkSWQ9QTA4ODMyODJGWVNMRzU1Wk9UUlcmZW5jcnlwdGVkQWRJZD1BMDAyNTI1MTMwT1VHS1FVS0c0ODkmd2lkZ2V0TmFtZT1zcF9hdGYmYWN0aW9uPWNsaWNrUmVkaXJlY3QmZG9Ob3RMb2dDbGljaz10cnVl&amp;data=02%7C01%7CJTAYLOR%40CBSD.ORG%7Cf405f79e42114a7ac9f308d7a8d21ff1%7Caa0b488ffc9e4185a5e3384220df23ca%7C0%7C0%7C637163492742015131&amp;sdata=7pJhmFSqSrQLkyeXzTFOrJMHdh7iOoanI18VboZqlbg%3D&amp;reserved=0" TargetMode="External"/><Relationship Id="rId4" Type="http://schemas.openxmlformats.org/officeDocument/2006/relationships/hyperlink" Target="https://www.adafruit.com/product/3842" TargetMode="External"/><Relationship Id="rId9" Type="http://schemas.openxmlformats.org/officeDocument/2006/relationships/hyperlink" Target="https://nam02.safelinks.protection.outlook.com/?url=https%3A%2F%2Fwww.adafruit.com%2Fproduct%2F3093&amp;data=02%7C01%7CJTAYLOR%40CBSD.ORG%7Cf405f79e42114a7ac9f308d7a8d21ff1%7Caa0b488ffc9e4185a5e3384220df23ca%7C0%7C0%7C637163492742005135&amp;sdata=EAkGBaJfyxtnP1%2BRH7pDjH3qkGXyXaQL%2FudwyxcLjL0%3D&amp;reserved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s://learn.adafruit.com/lego-crickit-rover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/status/1217868888224030720" TargetMode="External"/><Relationship Id="rId2" Type="http://schemas.openxmlformats.org/officeDocument/2006/relationships/hyperlink" Target="https://makecode.adafruit.com/60450-90875-57175-97609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9.xml"/><Relationship Id="rId4" Type="http://schemas.openxmlformats.org/officeDocument/2006/relationships/image" Target="../media/image20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ustomXml" Target="../ink/ink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ustomXml" Target="../ink/ink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customXml" Target="../ink/ink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customXml" Target="../ink/ink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0.xml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microsoft.com/office/2007/relationships/media" Target="../media/media3.m4a"/><Relationship Id="rId7" Type="http://schemas.openxmlformats.org/officeDocument/2006/relationships/image" Target="../media/image34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3.png"/><Relationship Id="rId5" Type="http://schemas.openxmlformats.org/officeDocument/2006/relationships/slideLayout" Target="../slideLayouts/slideLayout2.xml"/><Relationship Id="rId10" Type="http://schemas.openxmlformats.org/officeDocument/2006/relationships/comments" Target="../comments/comment24.xml"/><Relationship Id="rId4" Type="http://schemas.openxmlformats.org/officeDocument/2006/relationships/audio" Target="../media/media3.m4a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omments" Target="../comments/comment25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twitter.com/i/status/1217868888224030720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9935-D9E0-4664-81E4-38E3AD553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475"/>
            <a:ext cx="9144000" cy="1019175"/>
          </a:xfrm>
        </p:spPr>
        <p:txBody>
          <a:bodyPr/>
          <a:lstStyle/>
          <a:p>
            <a:r>
              <a:rPr lang="en-US" dirty="0"/>
              <a:t>Robotics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7005A-610B-480A-AE4D-8CC695FF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184A1F-82BB-495D-A56C-9B9326BD2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Picture 4" descr="A picture containing ground, sky, outdoor, water&#10;&#10;Description automatically generated">
            <a:extLst>
              <a:ext uri="{FF2B5EF4-FFF2-40B4-BE49-F238E27FC236}">
                <a16:creationId xmlns:a16="http://schemas.microsoft.com/office/drawing/2014/main" id="{A0ECD160-7864-422E-AB61-9F2D06A7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11" y="1323974"/>
            <a:ext cx="9067177" cy="50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4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1B3AA7F4-0026-42EC-BC7F-CB24A4E160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5747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F40CA114-B78B-4E3B-A785-96745276B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457"/>
            <a:ext cx="12192000" cy="22855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200" dirty="0"/>
              <a:t>Wires MM, MF, FF</a:t>
            </a:r>
            <a:br>
              <a:rPr lang="en-US" sz="4200" dirty="0"/>
            </a:br>
            <a:endParaRPr lang="en-US" sz="4200" dirty="0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3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AA Battery Holder (3)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able, sitting, parked, kitchen&#10;&#10;Description automatically generated">
            <a:extLst>
              <a:ext uri="{FF2B5EF4-FFF2-40B4-BE49-F238E27FC236}">
                <a16:creationId xmlns:a16="http://schemas.microsoft.com/office/drawing/2014/main" id="{71560B0D-F74C-4D8C-8FC5-BEFBFCF8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" r="2" b="8006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4226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3/8” x 1 ½” Dowel Rod</a:t>
            </a:r>
            <a:br>
              <a:rPr lang="en-US" sz="6000"/>
            </a:br>
            <a:endParaRPr lang="en-US" sz="600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baseball, bat, sitting, player&#10;&#10;Description automatically generated">
            <a:extLst>
              <a:ext uri="{FF2B5EF4-FFF2-40B4-BE49-F238E27FC236}">
                <a16:creationId xmlns:a16="http://schemas.microsoft.com/office/drawing/2014/main" id="{22362AA3-5A51-4243-B258-3F32D08B4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194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Adafruit’s Circuit Playground Express</a:t>
            </a:r>
            <a:br>
              <a:rPr lang="en-US" sz="4700"/>
            </a:br>
            <a:endParaRPr lang="en-US" sz="470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yellow, large, clock, street&#10;&#10;Description automatically generated">
            <a:extLst>
              <a:ext uri="{FF2B5EF4-FFF2-40B4-BE49-F238E27FC236}">
                <a16:creationId xmlns:a16="http://schemas.microsoft.com/office/drawing/2014/main" id="{DFA23362-DF75-44E1-A476-7653AC262F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9913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Adafruit’s Crickit</a:t>
            </a:r>
            <a:br>
              <a:rPr lang="en-US" sz="6000"/>
            </a:br>
            <a:endParaRPr lang="en-US" sz="600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device&#10;&#10;Description automatically generated">
            <a:extLst>
              <a:ext uri="{FF2B5EF4-FFF2-40B4-BE49-F238E27FC236}">
                <a16:creationId xmlns:a16="http://schemas.microsoft.com/office/drawing/2014/main" id="{01F96930-992C-44FC-9EB2-443AECDD6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11" r="-1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7596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700" dirty="0"/>
              <a:t>Circuit Playground Express mounted on </a:t>
            </a:r>
            <a:r>
              <a:rPr lang="en-US" sz="4700" dirty="0" err="1"/>
              <a:t>Crickit</a:t>
            </a:r>
            <a:r>
              <a:rPr lang="en-US" sz="4700" dirty="0"/>
              <a:t> board (Wires Attached)</a:t>
            </a:r>
            <a:br>
              <a:rPr lang="en-US" sz="4700" dirty="0"/>
            </a:br>
            <a:endParaRPr lang="en-US" sz="4700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toy, sitting, yellow, green&#10;&#10;Description automatically generated">
            <a:extLst>
              <a:ext uri="{FF2B5EF4-FFF2-40B4-BE49-F238E27FC236}">
                <a16:creationId xmlns:a16="http://schemas.microsoft.com/office/drawing/2014/main" id="{08D48F8A-47BF-4253-BD87-B47E7B753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07588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engine&#10;&#10;Description automatically generated">
            <a:extLst>
              <a:ext uri="{FF2B5EF4-FFF2-40B4-BE49-F238E27FC236}">
                <a16:creationId xmlns:a16="http://schemas.microsoft.com/office/drawing/2014/main" id="{F1576F5B-CA33-403D-BA3E-15D767DF62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2" b="91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Bottom of Robot</a:t>
            </a:r>
            <a:br>
              <a:rPr lang="en-US" sz="4000"/>
            </a:br>
            <a:endParaRPr lang="en-US" sz="4000"/>
          </a:p>
        </p:txBody>
      </p:sp>
      <p:cxnSp>
        <p:nvCxnSpPr>
          <p:cNvPr id="90" name="Straight Connector 8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47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it board&#10;&#10;Description automatically generated">
            <a:extLst>
              <a:ext uri="{FF2B5EF4-FFF2-40B4-BE49-F238E27FC236}">
                <a16:creationId xmlns:a16="http://schemas.microsoft.com/office/drawing/2014/main" id="{B0E72DA2-F7AA-4B82-911A-5293E903EC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r="1397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Top of Robot</a:t>
            </a:r>
            <a:br>
              <a:rPr lang="en-US" sz="4000"/>
            </a:br>
            <a:endParaRPr lang="en-US" sz="4000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19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1513839"/>
            <a:ext cx="3657600" cy="42459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Robotics can be expensive, but compared to LEGO or VEX Robotics Systems, CRICKIT &amp; CPE is much more affordable.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6274547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dirty="0"/>
              <a:t>Geared motors with wires and wheels- </a:t>
            </a:r>
            <a:r>
              <a:rPr lang="en-US" u="sng" dirty="0">
                <a:hlinkClick r:id="rId2"/>
              </a:rPr>
              <a:t>https://www.amazon.com/Gearbox-Motor-Wheel-Arduino-Smart/dp/B07P6QCJPX/ref=sr_1_6?keywords=yellow+geared+motors+with+wires&amp;qid=1580751648&amp;sr=8-6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Servo- </a:t>
            </a:r>
            <a:r>
              <a:rPr lang="en-US" u="sng" dirty="0">
                <a:hlinkClick r:id="rId3"/>
              </a:rPr>
              <a:t>https://www.amazon.com/Micro-Helicopter-Airplane-Remote-Control/dp/B072V529YD/ref=sr_1_2_sspa?keywords=micro+servo&amp;qid=1580751703&amp;sr=8-2-spons&amp;psc=1&amp;spLa=ZW5jcnlwdGVkUXVhbGlmaWVyPUFURUc1UURFRTE3VTgmZW5jcnlwdGVkSWQ9QTA2NjA0OTdCNk1TWFBTTTlPWk0mZW5jcnlwdGVkQWRJZD1BMDY4OTM5MTFMU1hHREYyRk9OOEkmd2lkZ2V0TmFtZT1zcF9hdGYmYWN0aW9uPWNsaWNrUmVkaXJlY3QmZG9Ob3RMb2dDbGljaz10cnVl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 AA battery holder (3)- </a:t>
            </a:r>
            <a:r>
              <a:rPr lang="en-US" u="sng" dirty="0">
                <a:hlinkClick r:id="rId4"/>
              </a:rPr>
              <a:t>https://www.adafruit.com/product/3842</a:t>
            </a:r>
            <a:endParaRPr lang="en-US" dirty="0"/>
          </a:p>
          <a:p>
            <a:r>
              <a:rPr lang="en-US" dirty="0"/>
              <a:t> 3/8” x 1 ½” Dowel Rod (Pin)- </a:t>
            </a:r>
            <a:r>
              <a:rPr lang="en-US" dirty="0">
                <a:hlinkClick r:id="rId5"/>
              </a:rPr>
              <a:t>https://www.amazon.com/Wooden-Wood-Fluted-Beveled-Hardwood/dp/B01MSBOHKT/ref=sr_1_3?keywords=3%2F8%22+dowel+rod&amp;qid=1580833990&amp;sr=8-3</a:t>
            </a:r>
            <a:endParaRPr lang="en-US" dirty="0"/>
          </a:p>
          <a:p>
            <a:pPr lvl="0"/>
            <a:r>
              <a:rPr lang="en-US" dirty="0"/>
              <a:t>Velcro squares- </a:t>
            </a:r>
            <a:r>
              <a:rPr lang="en-US" u="sng" dirty="0">
                <a:hlinkClick r:id="rId6"/>
              </a:rPr>
              <a:t>https://www.amazon.com/Square-Straps-Adhestive-Waterproof-Fastener/dp/B01KHV2LQM/ref=sr_1_6?keywords=velcro+squares&amp;qid=1580752257&amp;sr=8-6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Velcro wire organizers- </a:t>
            </a:r>
            <a:r>
              <a:rPr lang="en-US" u="sng" dirty="0">
                <a:hlinkClick r:id="rId7"/>
              </a:rPr>
              <a:t>https://www.amazon.com/Attmu-Reusable-Fastening-Microfiber-6-Inch/dp/B00O9VKVFK/ref=sr_1_3?keywords=velcro+wire+organizer&amp;qid=1580752322&amp;sr=8-3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Circuit playground Express- </a:t>
            </a:r>
            <a:r>
              <a:rPr lang="en-US" u="sng" dirty="0">
                <a:hlinkClick r:id="rId8"/>
              </a:rPr>
              <a:t>https://www.adafruit.com/product/3333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 err="1"/>
              <a:t>Crickit</a:t>
            </a:r>
            <a:r>
              <a:rPr lang="en-US" dirty="0"/>
              <a:t> Motor Board for Circuit Playground- </a:t>
            </a:r>
            <a:r>
              <a:rPr lang="en-US" u="sng" dirty="0">
                <a:hlinkClick r:id="rId9"/>
              </a:rPr>
              <a:t>https://www.adafruit.com/product/3093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MF, MM, FF Wires- </a:t>
            </a:r>
            <a:r>
              <a:rPr lang="en-US" u="sng" dirty="0">
                <a:hlinkClick r:id="rId10"/>
              </a:rPr>
              <a:t>https://www.amazon.com/Breadboard-Jumper-Wires-120pcs-Multicolored/dp/B07XC5VWLN/ref=sr_1_1_sspa?keywords=wire+pack+for+arduino&amp;qid=1580752151&amp;sr=8-1-spons&amp;psc=1&amp;smid=A3K8TFTWXTZXAT&amp;spLa=ZW5jcnlwdGVkUXVhbGlmaWVyPUFYNkZVQ1ZZUzJWMUQmZW5jcnlwdGVkSWQ9QTA4ODMyODJGWVNMRzU1Wk9UUlcmZW5jcnlwdGVkQWRJZD1BMDAyNTI1MTMwT1VHS1FVS0c0ODkmd2lkZ2V0TmFtZT1zcF9hdGYmYWN0aW9uPWNsaWNrUmVkaXJlY3QmZG9Ob3RMb2dDbGljaz10cnVl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Illustration Board- </a:t>
            </a:r>
            <a:r>
              <a:rPr lang="en-US" u="sng" dirty="0">
                <a:hlinkClick r:id="rId11"/>
              </a:rPr>
              <a:t>https://www.amazon.com/Crescent-Press-Illustration-Board-Inches/dp/B0062TLRQ4/ref=sr_1_12?keywords=illustration+board&amp;qid=1580752408&amp;sr=8-12</a:t>
            </a:r>
            <a:endParaRPr lang="en-US" dirty="0"/>
          </a:p>
          <a:p>
            <a:endParaRPr lang="en-US" dirty="0">
              <a:hlinkClick r:id="rId12"/>
            </a:endParaRPr>
          </a:p>
          <a:p>
            <a:endParaRPr lang="en-US" dirty="0">
              <a:hlinkClick r:id="rId12"/>
            </a:endParaRPr>
          </a:p>
          <a:p>
            <a:endParaRPr lang="en-US" dirty="0">
              <a:hlinkClick r:id="rId12"/>
            </a:endParaRPr>
          </a:p>
          <a:p>
            <a:pPr marL="0" indent="0">
              <a:buNone/>
            </a:pPr>
            <a:endParaRPr lang="en-US" dirty="0">
              <a:hlinkClick r:id="rId12"/>
            </a:endParaRPr>
          </a:p>
          <a:p>
            <a:pPr marL="0" indent="0">
              <a:buNone/>
            </a:pPr>
            <a:endParaRPr lang="en-US" dirty="0">
              <a:hlinkClick r:id="rId12"/>
            </a:endParaRPr>
          </a:p>
          <a:p>
            <a:pPr marL="0" indent="0">
              <a:buNone/>
            </a:pPr>
            <a:endParaRPr lang="en-US" dirty="0">
              <a:hlinkClick r:id="rId12"/>
            </a:endParaRPr>
          </a:p>
          <a:p>
            <a:pPr marL="0" indent="0">
              <a:buNone/>
            </a:pPr>
            <a:endParaRPr lang="en-US" dirty="0">
              <a:hlinkClick r:id="rId12"/>
            </a:endParaRPr>
          </a:p>
          <a:p>
            <a:pPr marL="0" indent="0">
              <a:buNone/>
            </a:pPr>
            <a:endParaRPr lang="en-US" dirty="0">
              <a:hlinkClick r:id="rId12"/>
            </a:endParaRPr>
          </a:p>
          <a:p>
            <a:pPr marL="0" indent="0">
              <a:buNone/>
            </a:pPr>
            <a:endParaRPr lang="en-US" dirty="0">
              <a:hlinkClick r:id="rId12"/>
            </a:endParaRPr>
          </a:p>
        </p:txBody>
      </p:sp>
    </p:spTree>
    <p:extLst>
      <p:ext uri="{BB962C8B-B14F-4D97-AF65-F5344CB8AC3E}">
        <p14:creationId xmlns:p14="http://schemas.microsoft.com/office/powerpoint/2010/main" val="1548786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677" y="2067338"/>
            <a:ext cx="3657600" cy="42459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Plug in Adafruit Circuit Playground Express with CRICKIT Board to computer (Assembled Robot) and click tiny reset button once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6" name="Picture 5" descr="A circuit board&#10;&#10;Description automatically generated">
            <a:extLst>
              <a:ext uri="{FF2B5EF4-FFF2-40B4-BE49-F238E27FC236}">
                <a16:creationId xmlns:a16="http://schemas.microsoft.com/office/drawing/2014/main" id="{9F88213B-0206-4525-8BAB-9CEF1B7E3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810" y="-408392"/>
            <a:ext cx="5965190" cy="79535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9B069A-B41C-4756-B81B-B37CA3F592F2}"/>
                  </a:ext>
                </a:extLst>
              </p14:cNvPr>
              <p14:cNvContentPartPr/>
              <p14:nvPr/>
            </p14:nvContentPartPr>
            <p14:xfrm>
              <a:off x="7694040" y="4275240"/>
              <a:ext cx="390240" cy="217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9B069A-B41C-4756-B81B-B37CA3F592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04040" y="4095240"/>
                <a:ext cx="56988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490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2289975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Adafruit Circuit Playground Express (CPE) with </a:t>
            </a:r>
            <a:r>
              <a:rPr lang="en-US" sz="4800" dirty="0">
                <a:solidFill>
                  <a:srgbClr val="FFFFFF"/>
                </a:solidFill>
                <a:hlinkClick r:id="rId2"/>
              </a:rPr>
              <a:t>CRICKIT</a:t>
            </a:r>
            <a:r>
              <a:rPr lang="en-US" sz="4800" dirty="0">
                <a:solidFill>
                  <a:srgbClr val="FFFFFF"/>
                </a:solidFill>
              </a:rPr>
              <a:t>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ircuit board&#10;&#10;Description automatically generated">
            <a:extLst>
              <a:ext uri="{FF2B5EF4-FFF2-40B4-BE49-F238E27FC236}">
                <a16:creationId xmlns:a16="http://schemas.microsoft.com/office/drawing/2014/main" id="{93DCCC8B-978A-496E-80F1-3C1EFD7D0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4" y="1268381"/>
            <a:ext cx="6900224" cy="432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09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399"/>
            <a:ext cx="3657600" cy="424599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Adafruit Circuit Playground Express with CRICKIT Board- Make 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Code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(Click Link)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</p:txBody>
      </p:sp>
      <p:pic>
        <p:nvPicPr>
          <p:cNvPr id="5" name="Picture 4" descr="A screenshot of a cell phone in a parking lot&#10;&#10;Description automatically generated">
            <a:extLst>
              <a:ext uri="{FF2B5EF4-FFF2-40B4-BE49-F238E27FC236}">
                <a16:creationId xmlns:a16="http://schemas.microsoft.com/office/drawing/2014/main" id="{449E65EC-36E9-4DA8-8FCC-D277B441E8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00" y="1108781"/>
            <a:ext cx="7590839" cy="464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92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12" y="458047"/>
            <a:ext cx="3657600" cy="978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click Edit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263317-34CA-4CDD-A76F-690ADC35E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1509150"/>
            <a:ext cx="9553316" cy="48669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692AE82-735F-4470-98FE-DF0E4EBBCE22}"/>
                  </a:ext>
                </a:extLst>
              </p14:cNvPr>
              <p14:cNvContentPartPr/>
              <p14:nvPr/>
            </p14:nvContentPartPr>
            <p14:xfrm>
              <a:off x="4322280" y="3125760"/>
              <a:ext cx="828720" cy="20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692AE82-735F-4470-98FE-DF0E4EBBC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2280" y="2946120"/>
                <a:ext cx="1008360" cy="5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76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32" y="2744731"/>
            <a:ext cx="3657600" cy="978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click Download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5" name="Picture 4" descr="A screen shot of a video game&#10;&#10;Description automatically generated">
            <a:extLst>
              <a:ext uri="{FF2B5EF4-FFF2-40B4-BE49-F238E27FC236}">
                <a16:creationId xmlns:a16="http://schemas.microsoft.com/office/drawing/2014/main" id="{E69B2A42-0A3A-40D4-9702-3B1BBE67E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89" y="648710"/>
            <a:ext cx="8306227" cy="56644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62E7989-2D3C-43D8-92C1-80A3A3E79496}"/>
                  </a:ext>
                </a:extLst>
              </p14:cNvPr>
              <p14:cNvContentPartPr/>
              <p14:nvPr/>
            </p14:nvContentPartPr>
            <p14:xfrm>
              <a:off x="4408680" y="5828280"/>
              <a:ext cx="1748160" cy="3715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62E7989-2D3C-43D8-92C1-80A3A3E794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8680" y="5648280"/>
                <a:ext cx="1927800" cy="73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8091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" y="474110"/>
            <a:ext cx="3689948" cy="978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click Save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515C760-F50D-4B23-A8CA-3AA57CE54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36" y="1404496"/>
            <a:ext cx="10262127" cy="48008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AB6894-6A24-4C00-8120-4EA550E0DECE}"/>
                  </a:ext>
                </a:extLst>
              </p14:cNvPr>
              <p14:cNvContentPartPr/>
              <p14:nvPr/>
            </p14:nvContentPartPr>
            <p14:xfrm>
              <a:off x="8541480" y="5789760"/>
              <a:ext cx="1059840" cy="123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AB6894-6A24-4C00-8120-4EA550E0DEC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51480" y="5610120"/>
                <a:ext cx="1239480" cy="48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5884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063" y="474110"/>
            <a:ext cx="3689948" cy="978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click Open Folder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19BF78-1F87-43A6-B766-EB572E635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61" y="1586047"/>
            <a:ext cx="10268478" cy="46484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0025C5E-EB1A-44AE-A525-DA08AA3D36CA}"/>
                  </a:ext>
                </a:extLst>
              </p14:cNvPr>
              <p14:cNvContentPartPr/>
              <p14:nvPr/>
            </p14:nvContentPartPr>
            <p14:xfrm>
              <a:off x="7953600" y="5994240"/>
              <a:ext cx="1027800" cy="82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0025C5E-EB1A-44AE-A525-DA08AA3D36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63960" y="5814240"/>
                <a:ext cx="1207440" cy="4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3711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0" y="4782592"/>
            <a:ext cx="3689948" cy="9780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Next drag Dragon Dance to CPLAYBOOT, unplug CPE from computer, plug in your battery pack and it should go!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54396E9-C35C-4029-8986-1CD766A04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854" y="620798"/>
            <a:ext cx="6715004" cy="53431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8699A9-0FCC-495C-A4CE-4B2589045D5F}"/>
                  </a:ext>
                </a:extLst>
              </p14:cNvPr>
              <p14:cNvContentPartPr/>
              <p14:nvPr/>
            </p14:nvContentPartPr>
            <p14:xfrm>
              <a:off x="5089800" y="5494200"/>
              <a:ext cx="1940760" cy="266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8699A9-0FCC-495C-A4CE-4B2589045D5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00160" y="5314560"/>
                <a:ext cx="2120400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755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060" y="357271"/>
            <a:ext cx="3689948" cy="540332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 to Pat Caligiuri of Creative Financial and Chris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Yurick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of Penn Engineering for the Robotics Kits.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95899CB-0845-4C87-BEF5-2B1295196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802" y="619760"/>
            <a:ext cx="3010235" cy="2947147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C20ACB-38C0-4888-B15A-383C8EB81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74" y="3823182"/>
            <a:ext cx="5062600" cy="193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36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2210463"/>
            <a:ext cx="3657600" cy="288757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High School Robotics- </a:t>
            </a:r>
            <a:br>
              <a:rPr lang="en-US" sz="4800" dirty="0">
                <a:solidFill>
                  <a:srgbClr val="FFFFFF"/>
                </a:solidFill>
              </a:rPr>
            </a:br>
            <a:r>
              <a:rPr lang="en-US" sz="4800" dirty="0">
                <a:solidFill>
                  <a:srgbClr val="FFFFFF"/>
                </a:solidFill>
              </a:rPr>
              <a:t>Servo Motor Arm with Arduino Uno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circuit board&#10;&#10;Description automatically generated">
            <a:extLst>
              <a:ext uri="{FF2B5EF4-FFF2-40B4-BE49-F238E27FC236}">
                <a16:creationId xmlns:a16="http://schemas.microsoft.com/office/drawing/2014/main" id="{728F8C98-BBE5-4EF1-914C-45ABE2DC6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1330971"/>
            <a:ext cx="7565862" cy="3873094"/>
          </a:xfrm>
        </p:spPr>
      </p:pic>
    </p:spTree>
    <p:extLst>
      <p:ext uri="{BB962C8B-B14F-4D97-AF65-F5344CB8AC3E}">
        <p14:creationId xmlns:p14="http://schemas.microsoft.com/office/powerpoint/2010/main" val="1096083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47955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Wires, motors (geared and Servo), ping sensor, breadboard, Arduino Uno Controller and batteries!! (Henry)	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58D64097-B0D5-4E0A-8BFB-039B357EF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975392"/>
            <a:ext cx="6553545" cy="491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4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48" y="2049662"/>
            <a:ext cx="3657600" cy="18606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C++ for Arduino Code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947C83-EA13-44FF-BDAF-4D92AD01E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85" y="845349"/>
            <a:ext cx="7754206" cy="513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2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725" y="481853"/>
            <a:ext cx="7006391" cy="5910633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</p:txBody>
      </p:sp>
      <p:pic>
        <p:nvPicPr>
          <p:cNvPr id="5" name="Picture 4" descr="A stack of flyers on a table&#10;&#10;Description automatically generated">
            <a:extLst>
              <a:ext uri="{FF2B5EF4-FFF2-40B4-BE49-F238E27FC236}">
                <a16:creationId xmlns:a16="http://schemas.microsoft.com/office/drawing/2014/main" id="{FC5A4C69-9791-46A8-8EF2-BBDB74898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4" t="16074" r="10089" b="319"/>
          <a:stretch/>
        </p:blipFill>
        <p:spPr>
          <a:xfrm>
            <a:off x="4485636" y="402436"/>
            <a:ext cx="7473125" cy="60531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E3FAA8-D1E9-4E12-9F15-9072D589A22E}"/>
              </a:ext>
            </a:extLst>
          </p:cNvPr>
          <p:cNvSpPr/>
          <p:nvPr/>
        </p:nvSpPr>
        <p:spPr>
          <a:xfrm>
            <a:off x="566033" y="481853"/>
            <a:ext cx="383697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2 Geared Motors (Wheels &amp; Wires)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Circuit Playground Express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FF"/>
                </a:solidFill>
              </a:rPr>
              <a:t>Crickit</a:t>
            </a:r>
            <a:r>
              <a:rPr lang="en-US" sz="2800" dirty="0">
                <a:solidFill>
                  <a:srgbClr val="FFFFFF"/>
                </a:solidFill>
              </a:rPr>
              <a:t> Controller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Servo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Battery Pack- 3 AA with 2.1 MM Jack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Crescent Board (Cardboard) 4” x 5”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MM, MF, FF Wires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Wooden Dowel Rod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Velcro Squares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12547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C928FA-8195-45EB-95F7-6EB2CD1F3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650" y="121921"/>
            <a:ext cx="3117850" cy="894079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“Think Human”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Robotic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69738-2D6B-4CAC-AB47-763B49228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8633" y="1137921"/>
            <a:ext cx="3045883" cy="283127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Circuit Playground Express- Brain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Crickit</a:t>
            </a:r>
            <a:r>
              <a:rPr lang="en-US" sz="2400" dirty="0">
                <a:solidFill>
                  <a:schemeClr val="bg1"/>
                </a:solidFill>
              </a:rPr>
              <a:t>- Brain</a:t>
            </a:r>
          </a:p>
          <a:p>
            <a:r>
              <a:rPr lang="en-US" sz="2400" dirty="0">
                <a:solidFill>
                  <a:schemeClr val="bg1"/>
                </a:solidFill>
              </a:rPr>
              <a:t>Wires- electrical Nerves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LED’s- Eyes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MakeCode</a:t>
            </a:r>
            <a:r>
              <a:rPr lang="en-US" sz="2400" dirty="0">
                <a:solidFill>
                  <a:schemeClr val="bg1"/>
                </a:solidFill>
              </a:rPr>
              <a:t>- Cognition</a:t>
            </a:r>
          </a:p>
          <a:p>
            <a:r>
              <a:rPr lang="en-US" sz="2400" dirty="0">
                <a:solidFill>
                  <a:schemeClr val="bg1"/>
                </a:solidFill>
              </a:rPr>
              <a:t>Sensors- Ears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Motors- Arms/Legs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Battery- Food/Energy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ECA69-7C5A-46B4-9077-3E73621C4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0" y="261844"/>
            <a:ext cx="6228191" cy="592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26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2A2F-16E7-4397-81D0-87392F4D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4080" y="174294"/>
            <a:ext cx="5461000" cy="1325563"/>
          </a:xfrm>
        </p:spPr>
        <p:txBody>
          <a:bodyPr/>
          <a:lstStyle/>
          <a:p>
            <a:r>
              <a:rPr lang="en-US" dirty="0"/>
              <a:t>R2 says: Time to Build and Code!</a:t>
            </a:r>
          </a:p>
        </p:txBody>
      </p:sp>
      <p:pic>
        <p:nvPicPr>
          <p:cNvPr id="1026" name="Picture 2" descr="Image result for robot sketch">
            <a:extLst>
              <a:ext uri="{FF2B5EF4-FFF2-40B4-BE49-F238E27FC236}">
                <a16:creationId xmlns:a16="http://schemas.microsoft.com/office/drawing/2014/main" id="{C408E121-4A74-4E5F-9DC6-6882483F5E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" y="1690688"/>
            <a:ext cx="2956878" cy="31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obot sketch">
            <a:extLst>
              <a:ext uri="{FF2B5EF4-FFF2-40B4-BE49-F238E27FC236}">
                <a16:creationId xmlns:a16="http://schemas.microsoft.com/office/drawing/2014/main" id="{0D66FCE9-0508-48EE-B6E1-A14626EC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224" y="1673094"/>
            <a:ext cx="2842895" cy="35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robot sketch">
            <a:extLst>
              <a:ext uri="{FF2B5EF4-FFF2-40B4-BE49-F238E27FC236}">
                <a16:creationId xmlns:a16="http://schemas.microsoft.com/office/drawing/2014/main" id="{B0CBC332-05CB-4443-B032-7D2D0D5CC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1673094"/>
            <a:ext cx="3694003" cy="354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3CB7C1C-7D6B-4DBC-AC5E-C112A6B34C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65791A-150C-4B66-B2BA-0240F4722CB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5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9935-D9E0-4664-81E4-38E3AD553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1475"/>
            <a:ext cx="9144000" cy="1019175"/>
          </a:xfrm>
        </p:spPr>
        <p:txBody>
          <a:bodyPr/>
          <a:lstStyle/>
          <a:p>
            <a:r>
              <a:rPr lang="en-US" dirty="0"/>
              <a:t>Robotics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7005A-610B-480A-AE4D-8CC695FFD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184A1F-82BB-495D-A56C-9B9326BD2D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  <p:pic>
        <p:nvPicPr>
          <p:cNvPr id="5" name="Picture 4" descr="A picture containing ground, sky, outdoor, water&#10;&#10;Description automatically generated">
            <a:extLst>
              <a:ext uri="{FF2B5EF4-FFF2-40B4-BE49-F238E27FC236}">
                <a16:creationId xmlns:a16="http://schemas.microsoft.com/office/drawing/2014/main" id="{A0ECD160-7864-422E-AB61-9F2D06A7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11" y="1323974"/>
            <a:ext cx="9067177" cy="507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8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dirty="0"/>
              <a:t>Crescent Board </a:t>
            </a:r>
            <a:r>
              <a:rPr lang="en-US" kern="1200" dirty="0">
                <a:latin typeface="+mj-lt"/>
                <a:ea typeface="+mj-ea"/>
                <a:cs typeface="+mj-cs"/>
              </a:rPr>
              <a:t>Base Top 4” x 5” (Cardboard)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sitting, computer, desk, table&#10;&#10;Description automatically generated">
            <a:extLst>
              <a:ext uri="{FF2B5EF4-FFF2-40B4-BE49-F238E27FC236}">
                <a16:creationId xmlns:a16="http://schemas.microsoft.com/office/drawing/2014/main" id="{E608C917-40ED-4192-A274-A2EFF23963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1" b="18170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12714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Crescent Board </a:t>
            </a:r>
            <a:r>
              <a:rPr lang="en-US" kern="1200">
                <a:latin typeface="+mj-lt"/>
                <a:ea typeface="+mj-ea"/>
                <a:cs typeface="+mj-cs"/>
              </a:rPr>
              <a:t>Base Bottom (Cardboard)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, sitting, small, white&#10;&#10;Description automatically generated">
            <a:extLst>
              <a:ext uri="{FF2B5EF4-FFF2-40B4-BE49-F238E27FC236}">
                <a16:creationId xmlns:a16="http://schemas.microsoft.com/office/drawing/2014/main" id="{138DB26D-EDA1-448B-B187-857712F6FF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4" r="-2" b="5293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943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Velcro</a:t>
            </a:r>
            <a:endParaRPr 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red, table, parked, bus&#10;&#10;Description automatically generated">
            <a:extLst>
              <a:ext uri="{FF2B5EF4-FFF2-40B4-BE49-F238E27FC236}">
                <a16:creationId xmlns:a16="http://schemas.microsoft.com/office/drawing/2014/main" id="{7E474D34-C639-4B6C-9957-C5A9C74258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r="2" b="348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3304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Geared Motor with Wires- QTY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yellow, sitting, table, computer&#10;&#10;Description automatically generated">
            <a:extLst>
              <a:ext uri="{FF2B5EF4-FFF2-40B4-BE49-F238E27FC236}">
                <a16:creationId xmlns:a16="http://schemas.microsoft.com/office/drawing/2014/main" id="{32177AB0-2C9B-4226-9D7F-E97E45BAF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2" r="-1" b="6149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75791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C3F54-453B-4BE1-8A23-6E2C4239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Wheels- QTY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9254D-FAE9-494D-96F5-040B2D374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2871982"/>
            <a:ext cx="5006336" cy="3181684"/>
          </a:xfrm>
        </p:spPr>
        <p:txBody>
          <a:bodyPr anchor="t">
            <a:normAutofit/>
          </a:bodyPr>
          <a:lstStyle/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  <a:p>
            <a:pPr marL="0" indent="0">
              <a:buNone/>
            </a:pPr>
            <a:endParaRPr lang="en-US" sz="1800">
              <a:hlinkClick r:id="rId2"/>
            </a:endParaRPr>
          </a:p>
        </p:txBody>
      </p:sp>
      <p:sp>
        <p:nvSpPr>
          <p:cNvPr id="14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man, sitting, orange, large&#10;&#10;Description automatically generated">
            <a:extLst>
              <a:ext uri="{FF2B5EF4-FFF2-40B4-BE49-F238E27FC236}">
                <a16:creationId xmlns:a16="http://schemas.microsoft.com/office/drawing/2014/main" id="{3576FD50-645D-4493-9978-D62BC593E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9048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B05CE-4C25-4547-A1D2-7B05D6A0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Servo Motor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man, standing&#10;&#10;Description automatically generated">
            <a:extLst>
              <a:ext uri="{FF2B5EF4-FFF2-40B4-BE49-F238E27FC236}">
                <a16:creationId xmlns:a16="http://schemas.microsoft.com/office/drawing/2014/main" id="{884A5D99-8EA4-4841-BEFD-D984D8612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2" r="2" b="13218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0768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683</Words>
  <Application>Microsoft Office PowerPoint</Application>
  <PresentationFormat>Widescreen</PresentationFormat>
  <Paragraphs>178</Paragraphs>
  <Slides>32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Tw Cen MT</vt:lpstr>
      <vt:lpstr>Office Theme</vt:lpstr>
      <vt:lpstr>Robotics 101</vt:lpstr>
      <vt:lpstr>Adafruit Circuit Playground Express (CPE) with CRICKIT  </vt:lpstr>
      <vt:lpstr>PowerPoint Presentation</vt:lpstr>
      <vt:lpstr>Crescent Board Base Top 4” x 5” (Cardboard)</vt:lpstr>
      <vt:lpstr>Crescent Board Base Bottom (Cardboard)</vt:lpstr>
      <vt:lpstr>Velcro</vt:lpstr>
      <vt:lpstr>Geared Motor with Wires- QTY 2</vt:lpstr>
      <vt:lpstr>Wheels- QTY 2</vt:lpstr>
      <vt:lpstr>Servo Motor </vt:lpstr>
      <vt:lpstr>Wires MM, MF, FF </vt:lpstr>
      <vt:lpstr>AA Battery Holder (3) </vt:lpstr>
      <vt:lpstr>3/8” x 1 ½” Dowel Rod </vt:lpstr>
      <vt:lpstr>Adafruit’s Circuit Playground Express </vt:lpstr>
      <vt:lpstr>Adafruit’s Crickit </vt:lpstr>
      <vt:lpstr>Circuit Playground Express mounted on Crickit board (Wires Attached) </vt:lpstr>
      <vt:lpstr>Bottom of Robot </vt:lpstr>
      <vt:lpstr>Top of Robot </vt:lpstr>
      <vt:lpstr>Robotics can be expensive, but compared to LEGO or VEX Robotics Systems, CRICKIT &amp; CPE is much more affordable.</vt:lpstr>
      <vt:lpstr>Plug in Adafruit Circuit Playground Express with CRICKIT Board to computer (Assembled Robot) and click tiny reset button once</vt:lpstr>
      <vt:lpstr>Adafruit Circuit Playground Express with CRICKIT Board- Make Code (Click Link)</vt:lpstr>
      <vt:lpstr>Next click Edit</vt:lpstr>
      <vt:lpstr>Next click Download</vt:lpstr>
      <vt:lpstr>Next click Save</vt:lpstr>
      <vt:lpstr>Next click Open Folder</vt:lpstr>
      <vt:lpstr>Next drag Dragon Dance to CPLAYBOOT, unplug CPE from computer, plug in your battery pack and it should go!</vt:lpstr>
      <vt:lpstr>Thank You to Pat Caligiuri of Creative Financial and Chris Yurick of Penn Engineering for the Robotics Kits.</vt:lpstr>
      <vt:lpstr>High School Robotics-  Servo Motor Arm with Arduino Uno</vt:lpstr>
      <vt:lpstr>Wires, motors (geared and Servo), ping sensor, breadboard, Arduino Uno Controller and batteries!! (Henry) </vt:lpstr>
      <vt:lpstr>C++ for Arduino Code</vt:lpstr>
      <vt:lpstr>“Think Human” Robotic Checklist</vt:lpstr>
      <vt:lpstr>R2 says: Time to Build and Code!</vt:lpstr>
      <vt:lpstr>Robotics 101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101</dc:title>
  <dc:creator>TAYLOR, JONATHAN</dc:creator>
  <cp:lastModifiedBy>TAYLOR, JONATHAN</cp:lastModifiedBy>
  <cp:revision>3</cp:revision>
  <dcterms:created xsi:type="dcterms:W3CDTF">2020-02-04T16:31:48Z</dcterms:created>
  <dcterms:modified xsi:type="dcterms:W3CDTF">2020-02-18T02:15:33Z</dcterms:modified>
</cp:coreProperties>
</file>